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72" r:id="rId1"/>
  </p:sldMasterIdLst>
  <p:notesMasterIdLst>
    <p:notesMasterId r:id="rId20"/>
  </p:notesMasterIdLst>
  <p:handoutMasterIdLst>
    <p:handoutMasterId r:id="rId21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5" r:id="rId12"/>
    <p:sldId id="267" r:id="rId13"/>
    <p:sldId id="268" r:id="rId14"/>
    <p:sldId id="269" r:id="rId15"/>
    <p:sldId id="270" r:id="rId16"/>
    <p:sldId id="271" r:id="rId17"/>
    <p:sldId id="274" r:id="rId18"/>
    <p:sldId id="275" r:id="rId19"/>
  </p:sldIdLst>
  <p:sldSz cx="12192000" cy="6858000"/>
  <p:notesSz cx="6797675" cy="9926638"/>
  <p:defaultTextStyle>
    <a:defPPr>
      <a:defRPr lang="sr-Latn-R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rednji stil 2 - Isticanj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9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zaglavlja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r-HR"/>
          </a:p>
        </p:txBody>
      </p:sp>
      <p:sp>
        <p:nvSpPr>
          <p:cNvPr id="3" name="Rezervirano mjesto datuma 2"/>
          <p:cNvSpPr>
            <a:spLocks noGrp="1"/>
          </p:cNvSpPr>
          <p:nvPr>
            <p:ph type="dt" sz="quarter" idx="1"/>
          </p:nvPr>
        </p:nvSpPr>
        <p:spPr>
          <a:xfrm>
            <a:off x="3850444" y="0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685FFE-92F7-409B-A53F-9E64B5E0B42D}" type="datetimeFigureOut">
              <a:rPr lang="hr-HR" smtClean="0"/>
              <a:t>28.12.2015</a:t>
            </a:fld>
            <a:endParaRPr lang="hr-HR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2"/>
          </p:nvPr>
        </p:nvSpPr>
        <p:spPr>
          <a:xfrm>
            <a:off x="1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r-HR"/>
          </a:p>
        </p:txBody>
      </p:sp>
      <p:sp>
        <p:nvSpPr>
          <p:cNvPr id="5" name="Rezervirano mjesto broja slajda 4"/>
          <p:cNvSpPr>
            <a:spLocks noGrp="1"/>
          </p:cNvSpPr>
          <p:nvPr>
            <p:ph type="sldNum" sz="quarter" idx="3"/>
          </p:nvPr>
        </p:nvSpPr>
        <p:spPr>
          <a:xfrm>
            <a:off x="3850444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9B2622-D20D-4F2B-9510-E5DC8A75D00D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52198631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zaglavlja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r-HR"/>
          </a:p>
        </p:txBody>
      </p:sp>
      <p:sp>
        <p:nvSpPr>
          <p:cNvPr id="3" name="Rezervirano mjesto datuma 2"/>
          <p:cNvSpPr>
            <a:spLocks noGrp="1"/>
          </p:cNvSpPr>
          <p:nvPr>
            <p:ph type="dt" idx="1"/>
          </p:nvPr>
        </p:nvSpPr>
        <p:spPr>
          <a:xfrm>
            <a:off x="3850444" y="0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E0BDA1-B66A-4C37-8AAA-242E1D34FC14}" type="datetimeFigureOut">
              <a:rPr lang="hr-HR" smtClean="0"/>
              <a:t>28.12.2015</a:t>
            </a:fld>
            <a:endParaRPr lang="hr-HR"/>
          </a:p>
        </p:txBody>
      </p:sp>
      <p:sp>
        <p:nvSpPr>
          <p:cNvPr id="4" name="Rezervirano mjesto slike slajda 3"/>
          <p:cNvSpPr>
            <a:spLocks noGrp="1" noRot="1" noChangeAspect="1"/>
          </p:cNvSpPr>
          <p:nvPr>
            <p:ph type="sldImg" idx="2"/>
          </p:nvPr>
        </p:nvSpPr>
        <p:spPr>
          <a:xfrm>
            <a:off x="425450" y="1243013"/>
            <a:ext cx="5946775" cy="3346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hr-HR"/>
          </a:p>
        </p:txBody>
      </p:sp>
      <p:sp>
        <p:nvSpPr>
          <p:cNvPr id="5" name="Rezervirano mjesto bilježaka 4"/>
          <p:cNvSpPr>
            <a:spLocks noGrp="1"/>
          </p:cNvSpPr>
          <p:nvPr>
            <p:ph type="body" sz="quarter" idx="3"/>
          </p:nvPr>
        </p:nvSpPr>
        <p:spPr>
          <a:xfrm>
            <a:off x="679768" y="4777195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hr-HR"/>
          </a:p>
        </p:txBody>
      </p:sp>
      <p:sp>
        <p:nvSpPr>
          <p:cNvPr id="6" name="Rezervirano mjesto podnožja 5"/>
          <p:cNvSpPr>
            <a:spLocks noGrp="1"/>
          </p:cNvSpPr>
          <p:nvPr>
            <p:ph type="ftr" sz="quarter" idx="4"/>
          </p:nvPr>
        </p:nvSpPr>
        <p:spPr>
          <a:xfrm>
            <a:off x="1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r-HR"/>
          </a:p>
        </p:txBody>
      </p:sp>
      <p:sp>
        <p:nvSpPr>
          <p:cNvPr id="7" name="Rezervirano mjesto broja slajda 6"/>
          <p:cNvSpPr>
            <a:spLocks noGrp="1"/>
          </p:cNvSpPr>
          <p:nvPr>
            <p:ph type="sldNum" sz="quarter" idx="5"/>
          </p:nvPr>
        </p:nvSpPr>
        <p:spPr>
          <a:xfrm>
            <a:off x="3850444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01A9B65-FCB5-42E4-B4E9-0B0DC9A4D30A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880714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01A9B65-FCB5-42E4-B4E9-0B0DC9A4D30A}" type="slidenum">
              <a:rPr lang="hr-HR" smtClean="0"/>
              <a:t>2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8618296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01A9B65-FCB5-42E4-B4E9-0B0DC9A4D30A}" type="slidenum">
              <a:rPr lang="hr-HR" smtClean="0"/>
              <a:t>3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8282498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Naslovni slaj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hr-HR" smtClean="0"/>
              <a:t>Uredite stil podnaslova matrice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B4CF7-6179-4C4B-AD1B-6665289ACA72}" type="datetime1">
              <a:rPr lang="hr-HR" smtClean="0"/>
              <a:t>28.12.2015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624772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slov i o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4B8DB3-4851-49AF-9A06-4ADA8016C6D5}" type="datetime1">
              <a:rPr lang="hr-HR" smtClean="0"/>
              <a:t>28.12.2015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0541466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t s 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95215C-C077-42DE-A99E-4BAD64B5A975}" type="datetime1">
              <a:rPr lang="hr-HR" smtClean="0"/>
              <a:t>28.12.2015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8110854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Kartica s naziv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hr-HR" smtClean="0"/>
              <a:t>Uredite stilove teksta matrice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7549C9-6490-403D-90A1-8D1A3051B248}" type="datetime1">
              <a:rPr lang="hr-HR" smtClean="0"/>
              <a:t>28.12.2015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08965746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Kartica s nazivom cita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hr-HR" smtClean="0"/>
              <a:t>Uredite stilove teksta matrice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6DFED5-BAF0-4254-98F4-5371DB9E4B5D}" type="datetime1">
              <a:rPr lang="hr-HR" smtClean="0"/>
              <a:t>28.12.2015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5412449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ili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hr-HR" smtClean="0"/>
              <a:t>Uredite stilove teksta matrice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F24B73-7FD1-4250-A46E-F70C83B59CE2}" type="datetime1">
              <a:rPr lang="hr-HR" smtClean="0"/>
              <a:t>28.12.2015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47979008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slov i okomit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8AD4F-D483-4431-9024-7722F5FDA446}" type="datetime1">
              <a:rPr lang="hr-HR" smtClean="0"/>
              <a:t>28.12.2015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41994844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Okomiti naslov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15533A-8A70-46C4-BD30-E3FCB1686EF2}" type="datetime1">
              <a:rPr lang="hr-HR" smtClean="0"/>
              <a:t>28.12.2015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8228043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slov i sadržaj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11D4BC-F5CC-4CFB-8B78-C85E39A831AA}" type="datetime1">
              <a:rPr lang="hr-HR" smtClean="0"/>
              <a:t>28.12.2015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6677404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aglavlje sekci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CC258A-4D95-4D6C-BEF1-1FB90A4E8ED7}" type="datetime1">
              <a:rPr lang="hr-HR" smtClean="0"/>
              <a:t>28.12.2015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6197423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sadržaj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AB06B-D4DC-4BA2-AEE8-2C880B5EA0E3}" type="datetime1">
              <a:rPr lang="hr-HR" smtClean="0"/>
              <a:t>28.12.2015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8965449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Usporedb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120AB2-B184-4362-ABE2-0DC3C0020CDC}" type="datetime1">
              <a:rPr lang="hr-HR" smtClean="0"/>
              <a:t>28.12.2015</a:t>
            </a:fld>
            <a:endParaRPr lang="hr-H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6947068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amo naslov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EC0525-B2CB-48CB-90A4-B7FEB95A8302}" type="datetime1">
              <a:rPr lang="hr-HR" smtClean="0"/>
              <a:t>28.12.2015</a:t>
            </a:fld>
            <a:endParaRPr lang="hr-H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2100913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azn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0E8B18-CA64-4E2E-9F86-266D0995E158}" type="datetime1">
              <a:rPr lang="hr-HR" smtClean="0"/>
              <a:t>28.12.2015</a:t>
            </a:fld>
            <a:endParaRPr lang="hr-H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7001061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Sadržaj s 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62A7E5-3C8C-4EA5-97FF-14ABC6F17582}" type="datetime1">
              <a:rPr lang="hr-HR" smtClean="0"/>
              <a:t>28.12.2015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3049541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Slika s opis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hr-HR" smtClean="0"/>
              <a:t>Kliknite ikonu da biste dodali  sliku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r-HR" smtClean="0"/>
              <a:t>Uredite stilove teksta matrice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E0F18E-BD1C-4BF6-8024-3E1E504FDF12}" type="datetime1">
              <a:rPr lang="hr-HR" smtClean="0"/>
              <a:t>28.12.2015</a:t>
            </a:fld>
            <a:endParaRPr lang="hr-H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7290846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hr-HR" smtClean="0"/>
              <a:t>Uredite stil naslova matrice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r-HR" smtClean="0"/>
              <a:t>Uredite stilove teksta matrice</a:t>
            </a:r>
          </a:p>
          <a:p>
            <a:pPr lvl="1"/>
            <a:r>
              <a:rPr lang="hr-HR" smtClean="0"/>
              <a:t>Druga razina</a:t>
            </a:r>
          </a:p>
          <a:p>
            <a:pPr lvl="2"/>
            <a:r>
              <a:rPr lang="hr-HR" smtClean="0"/>
              <a:t>Treća razina</a:t>
            </a:r>
          </a:p>
          <a:p>
            <a:pPr lvl="3"/>
            <a:r>
              <a:rPr lang="hr-HR" smtClean="0"/>
              <a:t>Četvrta razina</a:t>
            </a:r>
          </a:p>
          <a:p>
            <a:pPr lvl="4"/>
            <a:r>
              <a:rPr lang="hr-HR" smtClean="0"/>
              <a:t>Peta razina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398C29-96A0-401D-A6FC-663436F53364}" type="datetime1">
              <a:rPr lang="hr-HR" smtClean="0"/>
              <a:t>28.12.2015</a:t>
            </a:fld>
            <a:endParaRPr lang="hr-H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37CEC194-77BD-48A8-A948-D765710BA02F}" type="slidenum">
              <a:rPr lang="hr-HR" smtClean="0"/>
              <a:t>‹#›</a:t>
            </a:fld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674806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</p:sldLayoutIdLst>
  <p:hf sldNum="0" hd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hyperlink" Target="mailto:Nena.Gudac@bakar.hr" TargetMode="External"/><Relationship Id="rId2" Type="http://schemas.openxmlformats.org/officeDocument/2006/relationships/hyperlink" Target="mailto:gordana.simic.drenik@bakar.hr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mailto:branka.sisul@bakar.hr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hr-HR" sz="4000" b="1" dirty="0" smtClean="0">
                <a:solidFill>
                  <a:schemeClr val="bg2">
                    <a:lumMod val="50000"/>
                  </a:schemeClr>
                </a:solidFill>
              </a:rPr>
              <a:t>FINANCIRANJE NEPROFITNIH ORGANIZACIJA </a:t>
            </a:r>
            <a:br>
              <a:rPr lang="hr-HR" sz="4000" b="1" dirty="0" smtClean="0">
                <a:solidFill>
                  <a:schemeClr val="bg2">
                    <a:lumMod val="50000"/>
                  </a:schemeClr>
                </a:solidFill>
              </a:rPr>
            </a:br>
            <a:r>
              <a:rPr lang="hr-HR" sz="4000" b="1" dirty="0" smtClean="0">
                <a:solidFill>
                  <a:schemeClr val="bg2">
                    <a:lumMod val="50000"/>
                  </a:schemeClr>
                </a:solidFill>
              </a:rPr>
              <a:t>IZ JAVNIH SREDSTAVA</a:t>
            </a:r>
            <a:endParaRPr lang="hr-HR" sz="40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Podnaslov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25000" lnSpcReduction="20000"/>
          </a:bodyPr>
          <a:lstStyle/>
          <a:p>
            <a:endParaRPr lang="hr-HR" dirty="0" smtClean="0"/>
          </a:p>
          <a:p>
            <a:endParaRPr lang="hr-HR" dirty="0" smtClean="0"/>
          </a:p>
          <a:p>
            <a:r>
              <a:rPr lang="hr-HR" sz="8800" dirty="0" smtClean="0">
                <a:solidFill>
                  <a:schemeClr val="bg2">
                    <a:lumMod val="50000"/>
                  </a:schemeClr>
                </a:solidFill>
              </a:rPr>
              <a:t>GRAD BAKAR</a:t>
            </a:r>
          </a:p>
          <a:p>
            <a:r>
              <a:rPr lang="hr-HR" sz="8800" dirty="0" smtClean="0">
                <a:solidFill>
                  <a:schemeClr val="bg2">
                    <a:lumMod val="50000"/>
                  </a:schemeClr>
                </a:solidFill>
              </a:rPr>
              <a:t>Prosinac 2015.</a:t>
            </a:r>
            <a:endParaRPr lang="hr-HR" sz="88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973711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698960"/>
          </a:xfrm>
        </p:spPr>
        <p:txBody>
          <a:bodyPr>
            <a:no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AKTI TEMELJEM KOJIH SE PROVODE </a:t>
            </a:r>
            <a:b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</a:br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JAVNI POZIVI ZA SUFINANCIRANJE JAVNIH POTREBA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2520778"/>
            <a:ext cx="8915400" cy="3390443"/>
          </a:xfrm>
        </p:spPr>
        <p:txBody>
          <a:bodyPr>
            <a:normAutofit lnSpcReduction="10000"/>
          </a:bodyPr>
          <a:lstStyle/>
          <a:p>
            <a:pPr algn="just"/>
            <a:r>
              <a:rPr lang="hr-HR" sz="2200" dirty="0" smtClean="0"/>
              <a:t>Zakon o financiranju javnih potreba u kulturi (NN 47/90, 27/93 i 38/09)</a:t>
            </a:r>
          </a:p>
          <a:p>
            <a:r>
              <a:rPr lang="hr-HR" sz="2200" dirty="0" smtClean="0"/>
              <a:t>Zakon o sportu (NN 71/06, 124/10, 124/11, 86/12, 94/13 i 85/15)</a:t>
            </a:r>
          </a:p>
          <a:p>
            <a:pPr algn="just"/>
            <a:r>
              <a:rPr lang="hr-HR" sz="2200" dirty="0" smtClean="0"/>
              <a:t>Uredba o kriterijima, mjerilima i postupcima financiranja i ugovaranja programa i projekata od interesa za opće dobro koje provode udruge (NN 26/15)</a:t>
            </a:r>
          </a:p>
          <a:p>
            <a:pPr algn="just"/>
            <a:r>
              <a:rPr lang="hr-HR" sz="2200" dirty="0" smtClean="0"/>
              <a:t>Pravilnik o financiranju programa, projekata i manifestacija za zadovoljenje javnih potreba Grada Bakra (SN Grada Bakra 13/15)</a:t>
            </a:r>
          </a:p>
          <a:p>
            <a:pPr marL="0" indent="0">
              <a:buNone/>
            </a:pP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94160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JAVNI POZIV ZA PRIJAVU PROGRAMA JAVNIH POTREBA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2356022"/>
            <a:ext cx="8915400" cy="3555200"/>
          </a:xfrm>
        </p:spPr>
        <p:txBody>
          <a:bodyPr>
            <a:normAutofit/>
          </a:bodyPr>
          <a:lstStyle/>
          <a:p>
            <a:r>
              <a:rPr lang="hr-HR" sz="2200" dirty="0"/>
              <a:t>Prije ispunjavanja </a:t>
            </a:r>
            <a:r>
              <a:rPr lang="hr-HR" sz="2200" dirty="0" smtClean="0"/>
              <a:t>prijave pročitati </a:t>
            </a:r>
            <a:r>
              <a:rPr lang="hr-HR" sz="2200" b="1" dirty="0"/>
              <a:t>Upute za prijavitelje</a:t>
            </a:r>
          </a:p>
          <a:p>
            <a:r>
              <a:rPr lang="hr-HR" sz="2200" dirty="0"/>
              <a:t>Obrasce ispunjavati isključivo </a:t>
            </a:r>
            <a:r>
              <a:rPr lang="hr-HR" sz="2200" b="1" dirty="0"/>
              <a:t>putem računala</a:t>
            </a:r>
          </a:p>
          <a:p>
            <a:pPr algn="just"/>
            <a:r>
              <a:rPr lang="hr-HR" sz="2200" dirty="0" smtClean="0"/>
              <a:t>Obavezno ispuniti sve tražene obrasce sukladno Javnom pozivu, </a:t>
            </a:r>
            <a:r>
              <a:rPr lang="hr-HR" sz="2200" b="1" dirty="0" smtClean="0"/>
              <a:t>potpisati ih ovlaštena osoba za zastupanje i </a:t>
            </a:r>
            <a:r>
              <a:rPr lang="hr-HR" sz="2200" b="1" dirty="0" err="1" smtClean="0"/>
              <a:t>pečatirati</a:t>
            </a:r>
            <a:endParaRPr lang="hr-HR" sz="2200" b="1" dirty="0" smtClean="0"/>
          </a:p>
          <a:p>
            <a:pPr algn="just"/>
            <a:r>
              <a:rPr lang="hr-HR" sz="2200" dirty="0" smtClean="0"/>
              <a:t>Voditi računa da je traženi iznos sufinanciranja unutar minimalnih i maksimalnih iznosa utvrđenih Uputama</a:t>
            </a:r>
          </a:p>
          <a:p>
            <a:r>
              <a:rPr lang="hr-HR" sz="2200" dirty="0" smtClean="0"/>
              <a:t>U financijskom planu iskazati </a:t>
            </a:r>
            <a:r>
              <a:rPr lang="hr-HR" sz="2200" b="1" dirty="0" smtClean="0"/>
              <a:t>realne</a:t>
            </a:r>
            <a:r>
              <a:rPr lang="hr-HR" sz="2200" dirty="0" smtClean="0"/>
              <a:t> troškove Programa</a:t>
            </a:r>
          </a:p>
          <a:p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4120781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039934"/>
          </a:xfrm>
        </p:spPr>
        <p:txBody>
          <a:bodyPr>
            <a:no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PRIMJERI ISPUNJAVANJA OBRAZACA „PRIJAVNICA” I „FINANCIJSKI PLAN”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  <p:sp>
        <p:nvSpPr>
          <p:cNvPr id="5" name="Rezervirano mjesto sadržaja 4"/>
          <p:cNvSpPr>
            <a:spLocks noGrp="1"/>
          </p:cNvSpPr>
          <p:nvPr>
            <p:ph idx="1"/>
          </p:nvPr>
        </p:nvSpPr>
        <p:spPr>
          <a:xfrm>
            <a:off x="2589212" y="2405448"/>
            <a:ext cx="8915400" cy="3505773"/>
          </a:xfrm>
        </p:spPr>
        <p:txBody>
          <a:bodyPr>
            <a:normAutofit/>
          </a:bodyPr>
          <a:lstStyle/>
          <a:p>
            <a:r>
              <a:rPr lang="hr-HR" sz="2200" dirty="0" smtClean="0"/>
              <a:t>U PRILOGU</a:t>
            </a:r>
            <a:endParaRPr lang="hr-HR" sz="2200" dirty="0"/>
          </a:p>
        </p:txBody>
      </p:sp>
    </p:spTree>
    <p:extLst>
      <p:ext uri="{BB962C8B-B14F-4D97-AF65-F5344CB8AC3E}">
        <p14:creationId xmlns:p14="http://schemas.microsoft.com/office/powerpoint/2010/main" val="41252310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IZJAVA O NEPOSTOJANJU </a:t>
            </a:r>
            <a:b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</a:br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DVOSTRUKOG FINANCIRANJA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hr-HR" sz="2200" dirty="0" smtClean="0"/>
              <a:t>Dvostruko financiranje je financiranje istih troškova prihodima dobivenim s dvije različite strane</a:t>
            </a:r>
          </a:p>
          <a:p>
            <a:r>
              <a:rPr lang="hr-HR" sz="2200" dirty="0"/>
              <a:t>n</a:t>
            </a:r>
            <a:r>
              <a:rPr lang="hr-HR" sz="2200" dirty="0" smtClean="0"/>
              <a:t>pr. ukoliko Program ukupno košta 10.000,00 kn, ukupan zbroj dobivenih sredstava iz različitih izvora ne može premašivati taj iznos</a:t>
            </a: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232311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SKLAPANJE UGOVORA O </a:t>
            </a:r>
            <a:b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</a:br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FINANCIRANJU PROGRAMA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hr-HR" sz="2200" dirty="0" smtClean="0"/>
              <a:t>Za programe koji budu odobreni za su/financiranje sklapati će se Ugovor o financiranju programa</a:t>
            </a:r>
          </a:p>
          <a:p>
            <a:r>
              <a:rPr lang="hr-HR" sz="2200" dirty="0" smtClean="0"/>
              <a:t>Prije sklapanja ugovora, korisnik sredstava </a:t>
            </a:r>
            <a:r>
              <a:rPr lang="hr-HR" sz="2200" b="1" dirty="0" smtClean="0"/>
              <a:t>mora</a:t>
            </a:r>
            <a:r>
              <a:rPr lang="hr-HR" sz="2200" dirty="0" smtClean="0"/>
              <a:t> dostaviti:</a:t>
            </a:r>
          </a:p>
          <a:p>
            <a:pPr marL="0" indent="0" algn="just">
              <a:buNone/>
            </a:pPr>
            <a:r>
              <a:rPr lang="hr-HR" sz="2200" dirty="0"/>
              <a:t>	</a:t>
            </a:r>
            <a:r>
              <a:rPr lang="hr-HR" sz="2200" dirty="0" smtClean="0"/>
              <a:t>- potvrdu Porezne uprave o nepostojanju duga ne stariju od 	  	30 dana</a:t>
            </a:r>
          </a:p>
          <a:p>
            <a:pPr marL="0" indent="0" algn="just">
              <a:buNone/>
            </a:pPr>
            <a:r>
              <a:rPr lang="hr-HR" sz="2200" dirty="0"/>
              <a:t>	</a:t>
            </a:r>
            <a:r>
              <a:rPr lang="hr-HR" sz="2200" dirty="0" smtClean="0"/>
              <a:t>- Izjavu da se protiv udruge, odnosno osobe ovlaštene za 	zastupanje udruge i voditelja Programa ne vodi kazneni 	postupak i nije pravomoćno osuđen za prekršaj ili kazneno 	djelo iz čl. 48 Uredbe</a:t>
            </a: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045441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850463"/>
          </a:xfrm>
        </p:spPr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DOZNAKA SREDSTAVA IZ UGOVORA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1688757"/>
            <a:ext cx="8915400" cy="4222465"/>
          </a:xfrm>
        </p:spPr>
        <p:txBody>
          <a:bodyPr>
            <a:normAutofit/>
          </a:bodyPr>
          <a:lstStyle/>
          <a:p>
            <a:pPr algn="just"/>
            <a:r>
              <a:rPr lang="hr-HR" sz="2200" dirty="0" smtClean="0"/>
              <a:t>Na temelju propisanog obrasca: Zahtjeva za isplatu sredstava</a:t>
            </a:r>
          </a:p>
          <a:p>
            <a:pPr algn="just"/>
            <a:r>
              <a:rPr lang="hr-HR" sz="2200" dirty="0" smtClean="0"/>
              <a:t>Udruge u kulturi, zdravstvenoj zaštiti i društvenim djelatnostima mogu tražiti </a:t>
            </a:r>
            <a:r>
              <a:rPr lang="hr-HR" sz="2200" dirty="0" err="1" smtClean="0"/>
              <a:t>max</a:t>
            </a:r>
            <a:r>
              <a:rPr lang="hr-HR" sz="2200" dirty="0" smtClean="0"/>
              <a:t>. 50% financiranog iznosa Programa prije početka izvođenja Programa, a preostali iznos po dostavi opisnog i financijskog izvješća Programa</a:t>
            </a:r>
          </a:p>
          <a:p>
            <a:pPr algn="just"/>
            <a:r>
              <a:rPr lang="hr-HR" sz="2200" dirty="0" smtClean="0"/>
              <a:t>Udruge u sportu zahtjev dostavljaju mjesečno za prethodni mjesec, zahtjevu prilažu dokumentaciju kojom dokazuju izvršenje aktivnosti i financijsku dokumentaciju kojom dokazuju nastali trošak</a:t>
            </a: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4726661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784560"/>
          </a:xfrm>
        </p:spPr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IZVJEŠTAVANJE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1524000"/>
            <a:ext cx="8915400" cy="4387222"/>
          </a:xfrm>
        </p:spPr>
        <p:txBody>
          <a:bodyPr>
            <a:normAutofit/>
          </a:bodyPr>
          <a:lstStyle/>
          <a:p>
            <a:pPr algn="just"/>
            <a:r>
              <a:rPr lang="hr-HR" sz="2200" dirty="0" smtClean="0"/>
              <a:t>Udruge u kulturi, zdravstvenoj zaštiti i društvenim djelatnostima dostavljaju opisno i financijsko izvješće na propisanim obrascima u roku od 30 dana po završetku provedbe Programa</a:t>
            </a:r>
          </a:p>
          <a:p>
            <a:pPr algn="just"/>
            <a:r>
              <a:rPr lang="hr-HR" sz="2200" dirty="0" smtClean="0"/>
              <a:t>Udruge u sportu dostavljaju opisno i financijsko izvješće na propisanim obrascima najkasnije do 28. veljače 2017.</a:t>
            </a:r>
          </a:p>
          <a:p>
            <a:pPr algn="just"/>
            <a:endParaRPr lang="hr-HR" sz="2200" dirty="0"/>
          </a:p>
          <a:p>
            <a:pPr algn="just"/>
            <a:r>
              <a:rPr lang="hr-HR" sz="2200" dirty="0" smtClean="0"/>
              <a:t>Izvještaj o potrošnji proračunskih sredstava dostavljaju svi koji su dobili sredstva od Grada na propisanom obrascu koji će biti naknadno objavljen na web stranici Grada u roku od 60 dana od završetka poslovne godine</a:t>
            </a: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2076476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IZVJEŠTAVANJE JAVNOSTI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hr-HR" sz="2200" dirty="0" smtClean="0"/>
              <a:t>Sukladno čl. 34 Zakona o udrugama </a:t>
            </a:r>
          </a:p>
          <a:p>
            <a:pPr algn="just"/>
            <a:r>
              <a:rPr lang="hr-HR" sz="2200" dirty="0" smtClean="0"/>
              <a:t>„Udruga koja provodi programe i projekte od interesa za opće dobro financirane iz javnih izvora najmanje jedanput godišnje o svome radu, opsegu, načinu stjecanja i korištenja sredstava izvještava davatelja sredstava, a </a:t>
            </a:r>
            <a:r>
              <a:rPr lang="hr-HR" sz="2200" b="1" dirty="0" smtClean="0"/>
              <a:t>putem mrežne stranice ili na drugi odgovarajući način obavještava i širu javnost</a:t>
            </a:r>
            <a:r>
              <a:rPr lang="hr-HR" sz="2200" dirty="0" smtClean="0"/>
              <a:t>.”</a:t>
            </a:r>
          </a:p>
          <a:p>
            <a:pPr algn="just"/>
            <a:r>
              <a:rPr lang="hr-HR" sz="2200" dirty="0" smtClean="0"/>
              <a:t>Udruge koje nemaju svoje mrežne stranice, moći će te izvještaje objaviti na web stranici Grada</a:t>
            </a: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dirty="0" smtClean="0"/>
              <a:t>Grad Bakar, prosinac 2015.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21851325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833987"/>
          </a:xfrm>
        </p:spPr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INFO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1458097"/>
            <a:ext cx="8915400" cy="445312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hr-HR" sz="2200" b="1" dirty="0" smtClean="0"/>
              <a:t>	ZA PRIJAVE NA JAVNI POZIV</a:t>
            </a:r>
          </a:p>
          <a:p>
            <a:r>
              <a:rPr lang="hr-HR" sz="2200" b="1" dirty="0"/>
              <a:t>Gordana Šimić Drenik </a:t>
            </a:r>
          </a:p>
          <a:p>
            <a:pPr lvl="1"/>
            <a:r>
              <a:rPr lang="hr-HR" sz="2200" dirty="0"/>
              <a:t>tel.: 455 745, mail: </a:t>
            </a:r>
            <a:r>
              <a:rPr lang="hr-HR" sz="2200" dirty="0">
                <a:hlinkClick r:id="rId2"/>
              </a:rPr>
              <a:t>gordana.simic.drenik@bakar.hr</a:t>
            </a:r>
            <a:endParaRPr lang="hr-HR" dirty="0"/>
          </a:p>
          <a:p>
            <a:r>
              <a:rPr lang="hr-HR" sz="2200" b="1" dirty="0"/>
              <a:t>Nena Gudac</a:t>
            </a:r>
          </a:p>
          <a:p>
            <a:pPr lvl="1"/>
            <a:r>
              <a:rPr lang="hr-HR" sz="2200" dirty="0"/>
              <a:t>tel.: 455 743, mail: </a:t>
            </a:r>
            <a:r>
              <a:rPr lang="hr-HR" sz="2200" dirty="0">
                <a:hlinkClick r:id="rId3"/>
              </a:rPr>
              <a:t>Nena.Gudac@bakar.hr</a:t>
            </a:r>
            <a:endParaRPr lang="hr-HR" sz="2200" dirty="0"/>
          </a:p>
          <a:p>
            <a:endParaRPr lang="hr-HR" sz="2200" b="1" dirty="0" smtClean="0"/>
          </a:p>
          <a:p>
            <a:pPr marL="0" indent="0">
              <a:buNone/>
            </a:pPr>
            <a:r>
              <a:rPr lang="hr-HR" sz="2200" b="1" dirty="0" smtClean="0"/>
              <a:t>	ZA IZVJEŠTAVANJE</a:t>
            </a:r>
            <a:endParaRPr lang="hr-HR" sz="2200" b="1" dirty="0"/>
          </a:p>
          <a:p>
            <a:r>
              <a:rPr lang="hr-HR" sz="2200" b="1" dirty="0" smtClean="0"/>
              <a:t>Branka Šišul</a:t>
            </a:r>
          </a:p>
          <a:p>
            <a:pPr lvl="1"/>
            <a:r>
              <a:rPr lang="hr-HR" sz="2000" dirty="0"/>
              <a:t>t</a:t>
            </a:r>
            <a:r>
              <a:rPr lang="hr-HR" sz="2000" dirty="0" smtClean="0"/>
              <a:t>el.: 455 724, mail: </a:t>
            </a:r>
            <a:r>
              <a:rPr lang="hr-HR" sz="2000" dirty="0" smtClean="0">
                <a:hlinkClick r:id="rId4"/>
              </a:rPr>
              <a:t>branka.sisul@bakar.hr</a:t>
            </a:r>
            <a:r>
              <a:rPr lang="hr-HR" sz="2000" dirty="0" smtClean="0"/>
              <a:t> </a:t>
            </a:r>
          </a:p>
          <a:p>
            <a:endParaRPr lang="hr-HR" sz="2200" b="1" dirty="0" smtClean="0"/>
          </a:p>
          <a:p>
            <a:pPr lvl="1"/>
            <a:endParaRPr lang="hr-HR" dirty="0" smtClean="0"/>
          </a:p>
          <a:p>
            <a:pPr marL="0" indent="0">
              <a:buNone/>
            </a:pPr>
            <a:endParaRPr lang="hr-HR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dirty="0" smtClean="0"/>
              <a:t>Grad Bakar, prosinac 2015.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6939595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4000" b="1" dirty="0" smtClean="0">
                <a:solidFill>
                  <a:schemeClr val="bg2">
                    <a:lumMod val="50000"/>
                  </a:schemeClr>
                </a:solidFill>
              </a:rPr>
              <a:t>ZAKONSKA REGULATIVA</a:t>
            </a:r>
            <a:endParaRPr lang="hr-HR" sz="40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1820562"/>
            <a:ext cx="8915400" cy="4090660"/>
          </a:xfrm>
        </p:spPr>
        <p:txBody>
          <a:bodyPr>
            <a:noAutofit/>
          </a:bodyPr>
          <a:lstStyle/>
          <a:p>
            <a:r>
              <a:rPr lang="hr-HR" sz="2200" dirty="0" smtClean="0">
                <a:solidFill>
                  <a:schemeClr val="tx1"/>
                </a:solidFill>
              </a:rPr>
              <a:t>Zakon o udrugama (NN 74/14)</a:t>
            </a:r>
          </a:p>
          <a:p>
            <a:pPr algn="just"/>
            <a:r>
              <a:rPr lang="hr-HR" sz="2200" dirty="0" smtClean="0">
                <a:solidFill>
                  <a:schemeClr val="tx1"/>
                </a:solidFill>
              </a:rPr>
              <a:t>Zakon o financijskom poslovanju i računovodstvu neprofitnih organizacija (NN 121/14)</a:t>
            </a:r>
          </a:p>
          <a:p>
            <a:pPr algn="just"/>
            <a:r>
              <a:rPr lang="hr-HR" sz="2200" dirty="0" smtClean="0">
                <a:solidFill>
                  <a:schemeClr val="tx1"/>
                </a:solidFill>
              </a:rPr>
              <a:t>Pravilnik o neprofitnom računovodstvu i računskom planu (NN 01/15)</a:t>
            </a:r>
          </a:p>
          <a:p>
            <a:pPr algn="just"/>
            <a:r>
              <a:rPr lang="hr-HR" sz="2200" dirty="0" smtClean="0">
                <a:solidFill>
                  <a:schemeClr val="tx1"/>
                </a:solidFill>
              </a:rPr>
              <a:t>Pravilnik o izvještavanju u neprofitnom računovodstvu i Registru neprofitnih organizacija (NN 31/15)</a:t>
            </a:r>
          </a:p>
          <a:p>
            <a:pPr algn="just"/>
            <a:r>
              <a:rPr lang="hr-HR" sz="2200" dirty="0" smtClean="0">
                <a:solidFill>
                  <a:schemeClr val="tx1"/>
                </a:solidFill>
              </a:rPr>
              <a:t>Pravilnik o sustavu financijskog upravljanja i kontrola te izradi i izvršavanju financijskih planova neprofitnih organizacija (NN 119/15)</a:t>
            </a:r>
          </a:p>
        </p:txBody>
      </p:sp>
      <p:sp>
        <p:nvSpPr>
          <p:cNvPr id="5" name="Rezervirano mjesto podnožj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dirty="0" smtClean="0"/>
              <a:t>Grad Bakar, prosinac 2015.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9394435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817512"/>
          </a:xfrm>
        </p:spPr>
        <p:txBody>
          <a:bodyPr/>
          <a:lstStyle/>
          <a:p>
            <a:r>
              <a:rPr lang="hr-HR" b="1" dirty="0" smtClean="0">
                <a:solidFill>
                  <a:schemeClr val="bg2">
                    <a:lumMod val="50000"/>
                  </a:schemeClr>
                </a:solidFill>
              </a:rPr>
              <a:t>REGISTAR NEPROFITNIH ORGANIZACIJA</a:t>
            </a:r>
            <a:endParaRPr lang="hr-HR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1631092"/>
            <a:ext cx="8915400" cy="4280130"/>
          </a:xfrm>
        </p:spPr>
        <p:txBody>
          <a:bodyPr/>
          <a:lstStyle/>
          <a:p>
            <a:pPr algn="just"/>
            <a:r>
              <a:rPr lang="hr-HR" sz="2200" dirty="0" smtClean="0">
                <a:solidFill>
                  <a:schemeClr val="tx1"/>
                </a:solidFill>
              </a:rPr>
              <a:t>Sve neprofitne organizacije (male i velike, one koje vode jednostavno i dvojno knjigovodstvo) izuzev vjerskih zajednica obvezne su upisati se u RNO</a:t>
            </a:r>
          </a:p>
          <a:p>
            <a:pPr algn="just"/>
            <a:r>
              <a:rPr lang="hr-HR" sz="2200" dirty="0" smtClean="0">
                <a:solidFill>
                  <a:schemeClr val="tx1"/>
                </a:solidFill>
              </a:rPr>
              <a:t>Upis u RNO uvjet za dobivanje sredstava iz državnog proračuna, proračuna jedinica lokalne i područne (regionalne) samouprave i drugih javnih izvora</a:t>
            </a:r>
          </a:p>
          <a:p>
            <a:pPr algn="just"/>
            <a:r>
              <a:rPr lang="hr-HR" sz="2200" dirty="0" smtClean="0">
                <a:solidFill>
                  <a:schemeClr val="tx1"/>
                </a:solidFill>
              </a:rPr>
              <a:t>Upis se vrši na temelju prijave dostavljene Ministarstvu financija, Sektor za izvršavanje državnog proračuna, Katančićeva 5, Zagreb, na </a:t>
            </a:r>
            <a:r>
              <a:rPr lang="hr-HR" sz="2200" b="1" dirty="0" smtClean="0">
                <a:solidFill>
                  <a:schemeClr val="tx1"/>
                </a:solidFill>
              </a:rPr>
              <a:t>obrascu RNO</a:t>
            </a:r>
          </a:p>
          <a:p>
            <a:pPr algn="just"/>
            <a:r>
              <a:rPr lang="hr-HR" sz="2200" dirty="0" smtClean="0">
                <a:solidFill>
                  <a:schemeClr val="tx1"/>
                </a:solidFill>
              </a:rPr>
              <a:t>Svaka promjena podataka iz prijave u Registar vrši se na obrascu RNO-P i također se dostavlja na Ministarstvo financija</a:t>
            </a:r>
          </a:p>
          <a:p>
            <a:endParaRPr lang="hr-HR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dirty="0" smtClean="0"/>
              <a:t>Grad Bakar, prosinac 2015.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5839432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801036"/>
          </a:xfrm>
        </p:spPr>
        <p:txBody>
          <a:bodyPr>
            <a:normAutofit/>
          </a:bodyPr>
          <a:lstStyle/>
          <a:p>
            <a:r>
              <a:rPr lang="hr-HR" sz="3200" b="1" dirty="0" smtClean="0">
                <a:solidFill>
                  <a:schemeClr val="bg2">
                    <a:lumMod val="50000"/>
                  </a:schemeClr>
                </a:solidFill>
              </a:rPr>
              <a:t>JEDNOSTAVNO / DVOJNO KNJIGOVODSTVO</a:t>
            </a:r>
            <a:endParaRPr lang="hr-HR" sz="32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1589903"/>
            <a:ext cx="8915400" cy="4321319"/>
          </a:xfrm>
        </p:spPr>
        <p:txBody>
          <a:bodyPr>
            <a:normAutofit fontScale="77500" lnSpcReduction="20000"/>
          </a:bodyPr>
          <a:lstStyle/>
          <a:p>
            <a:pPr algn="just"/>
            <a:r>
              <a:rPr lang="hr-HR" sz="3100" dirty="0" smtClean="0"/>
              <a:t>Neprofitne organizacije vode dvojno knjigovodstvo minimalno tri godine od osnivanja</a:t>
            </a:r>
          </a:p>
          <a:p>
            <a:pPr algn="just"/>
            <a:r>
              <a:rPr lang="hr-HR" sz="3100" dirty="0" smtClean="0"/>
              <a:t>Zakonski zastupnik neprofitne organizacije može donijeti </a:t>
            </a:r>
            <a:r>
              <a:rPr lang="hr-HR" sz="3100" b="1" dirty="0" smtClean="0"/>
              <a:t>Odluku o vođenju jednostavnog knjigovodstva i primjeni novčanog računovodstvenog načela </a:t>
            </a:r>
            <a:r>
              <a:rPr lang="hr-HR" sz="3100" dirty="0" smtClean="0"/>
              <a:t>ako:</a:t>
            </a:r>
          </a:p>
          <a:p>
            <a:pPr marL="0" indent="0" algn="just">
              <a:buNone/>
            </a:pPr>
            <a:r>
              <a:rPr lang="hr-HR" sz="3000" dirty="0" smtClean="0"/>
              <a:t>	- je </a:t>
            </a:r>
            <a:r>
              <a:rPr lang="hr-HR" sz="3000" dirty="0"/>
              <a:t>vrijednost imovine </a:t>
            </a:r>
            <a:r>
              <a:rPr lang="hr-HR" sz="3000" dirty="0" err="1"/>
              <a:t>nepr</a:t>
            </a:r>
            <a:r>
              <a:rPr lang="hr-HR" sz="3000" dirty="0"/>
              <a:t>. organizacije u prethodne tri </a:t>
            </a:r>
            <a:r>
              <a:rPr lang="hr-HR" sz="3000" dirty="0" smtClean="0"/>
              <a:t>	godine </a:t>
            </a:r>
            <a:r>
              <a:rPr lang="hr-HR" sz="3000" dirty="0" err="1" smtClean="0"/>
              <a:t>uzastupno</a:t>
            </a:r>
            <a:r>
              <a:rPr lang="hr-HR" sz="3000" dirty="0" smtClean="0"/>
              <a:t> </a:t>
            </a:r>
            <a:r>
              <a:rPr lang="hr-HR" sz="3000" dirty="0"/>
              <a:t>manja od 230.000,00 kn godišnje i ako</a:t>
            </a:r>
          </a:p>
          <a:p>
            <a:pPr marL="0" indent="0" algn="just">
              <a:buNone/>
            </a:pPr>
            <a:r>
              <a:rPr lang="hr-HR" sz="3000" dirty="0"/>
              <a:t>	- je godišnji prihod </a:t>
            </a:r>
            <a:r>
              <a:rPr lang="hr-HR" sz="3000" dirty="0" err="1"/>
              <a:t>nepr</a:t>
            </a:r>
            <a:r>
              <a:rPr lang="hr-HR" sz="3000" dirty="0"/>
              <a:t>. organizacije u prethodne tri </a:t>
            </a:r>
            <a:r>
              <a:rPr lang="hr-HR" sz="3000" dirty="0" smtClean="0"/>
              <a:t>	godine </a:t>
            </a:r>
            <a:r>
              <a:rPr lang="hr-HR" sz="3000" dirty="0" err="1" smtClean="0"/>
              <a:t>uzastupno</a:t>
            </a:r>
            <a:r>
              <a:rPr lang="hr-HR" sz="3000" dirty="0" smtClean="0"/>
              <a:t> </a:t>
            </a:r>
            <a:r>
              <a:rPr lang="hr-HR" sz="3000" dirty="0"/>
              <a:t>manji od 230.000,00 kn </a:t>
            </a:r>
            <a:r>
              <a:rPr lang="hr-HR" sz="3000" dirty="0" smtClean="0"/>
              <a:t>godišnje</a:t>
            </a:r>
          </a:p>
          <a:p>
            <a:pPr algn="just"/>
            <a:r>
              <a:rPr lang="hr-HR" sz="3000" dirty="0"/>
              <a:t>O Odluci neprofitna organizacija izvještava Ministarstvo financija na obrascu RNO-P u roku od 60 dana od isteka poslovne godine</a:t>
            </a:r>
          </a:p>
          <a:p>
            <a:pPr marL="0" indent="0">
              <a:buNone/>
            </a:pPr>
            <a:endParaRPr lang="hr-HR" sz="2200" dirty="0" smtClean="0"/>
          </a:p>
          <a:p>
            <a:endParaRPr lang="hr-HR" sz="2200" dirty="0" smtClean="0"/>
          </a:p>
          <a:p>
            <a:pPr marL="0" indent="0">
              <a:buNone/>
            </a:pPr>
            <a:endParaRPr lang="hr-HR" sz="2200" dirty="0" smtClean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dirty="0" smtClean="0"/>
              <a:t>Grad Bakar, prosinac 2015.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0953564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122312"/>
          </a:xfrm>
        </p:spPr>
        <p:txBody>
          <a:bodyPr>
            <a:no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POSLOVNE KNJIGE JEDNOSTAVNOG KNJIGOVODSTVA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2199503"/>
            <a:ext cx="8915400" cy="3711718"/>
          </a:xfrm>
        </p:spPr>
        <p:txBody>
          <a:bodyPr>
            <a:normAutofit/>
          </a:bodyPr>
          <a:lstStyle/>
          <a:p>
            <a:r>
              <a:rPr lang="hr-HR" sz="2200" dirty="0" smtClean="0"/>
              <a:t>Knjiga blagajne,</a:t>
            </a:r>
          </a:p>
          <a:p>
            <a:r>
              <a:rPr lang="hr-HR" sz="2200" dirty="0" smtClean="0"/>
              <a:t>Knjiga primitaka i izdataka,</a:t>
            </a:r>
          </a:p>
          <a:p>
            <a:r>
              <a:rPr lang="hr-HR" sz="2200" dirty="0" smtClean="0"/>
              <a:t>Knjiga ulaznih računa,</a:t>
            </a:r>
          </a:p>
          <a:p>
            <a:r>
              <a:rPr lang="hr-HR" sz="2200" dirty="0" smtClean="0"/>
              <a:t>Knjiga izlaznih računa i </a:t>
            </a:r>
          </a:p>
          <a:p>
            <a:r>
              <a:rPr lang="hr-HR" sz="2200" dirty="0" smtClean="0"/>
              <a:t>Popis dugotrajne nefinancijske imovine</a:t>
            </a:r>
          </a:p>
          <a:p>
            <a:pPr marL="0" indent="0">
              <a:buNone/>
            </a:pP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32972690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FINANCIJSKO IZVJEŠTAVANJE U SUSTAVU JEDNOSTAVNOG KNJIGOVODSTVA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2108886"/>
            <a:ext cx="8915400" cy="3802336"/>
          </a:xfrm>
        </p:spPr>
        <p:txBody>
          <a:bodyPr>
            <a:normAutofit/>
          </a:bodyPr>
          <a:lstStyle/>
          <a:p>
            <a:pPr algn="just"/>
            <a:r>
              <a:rPr lang="hr-HR" sz="2200" dirty="0" smtClean="0"/>
              <a:t>Od ove godine neprofitne organizacije koje vode jednostavno knjigovodstvo obvezne su sastaviti i predati godišnji financijski izvještaj</a:t>
            </a:r>
          </a:p>
          <a:p>
            <a:r>
              <a:rPr lang="hr-HR" sz="2200" dirty="0" smtClean="0"/>
              <a:t>Sastavlja se na obrascu </a:t>
            </a:r>
            <a:r>
              <a:rPr lang="hr-HR" sz="2200" b="1" dirty="0" smtClean="0"/>
              <a:t>G-PR-IZ-NPF</a:t>
            </a:r>
          </a:p>
          <a:p>
            <a:pPr algn="just"/>
            <a:r>
              <a:rPr lang="hr-HR" sz="2200" dirty="0" smtClean="0"/>
              <a:t>Obrazac je objavljen u sklopu Pravilnika o izvještavanju u neprofitnom računovodstvu i Registru neprofitnih organizacija</a:t>
            </a:r>
          </a:p>
          <a:p>
            <a:pPr algn="just"/>
            <a:r>
              <a:rPr lang="hr-HR" sz="2200" dirty="0" smtClean="0"/>
              <a:t>Predaje se Ministarstvu financija, odnosno ovlaštenoj instituciji u roku od 60 dana od isteka poslovne godine</a:t>
            </a: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dirty="0" smtClean="0"/>
              <a:t>Grad Bakar, prosinac 2015.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37833679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FINANCIJSKO IZVJEŠTAVANJE U SUSTAVU DVOJNOG KNJIGOVODSTVA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2388972"/>
            <a:ext cx="8915400" cy="3522249"/>
          </a:xfrm>
        </p:spPr>
        <p:txBody>
          <a:bodyPr>
            <a:normAutofit/>
          </a:bodyPr>
          <a:lstStyle/>
          <a:p>
            <a:pPr algn="just"/>
            <a:r>
              <a:rPr lang="hr-HR" sz="2200" dirty="0" smtClean="0"/>
              <a:t>Obveznici sastavljanja tromjesečnih, polugodišnjeg i godišnjeg financijskog izvještaja</a:t>
            </a:r>
          </a:p>
          <a:p>
            <a:pPr algn="just"/>
            <a:r>
              <a:rPr lang="hr-HR" sz="2200" dirty="0" smtClean="0"/>
              <a:t>Polugodišnji izvještaj sastavlja se na obrascu </a:t>
            </a:r>
            <a:r>
              <a:rPr lang="hr-HR" sz="2200" b="1" dirty="0" smtClean="0"/>
              <a:t>PR-RAS-NPF </a:t>
            </a:r>
            <a:r>
              <a:rPr lang="hr-HR" sz="2200" dirty="0" smtClean="0"/>
              <a:t>i predaje se u roku od 30 dana od isteka polugodišta</a:t>
            </a:r>
          </a:p>
          <a:p>
            <a:pPr algn="just"/>
            <a:r>
              <a:rPr lang="hr-HR" sz="2200" dirty="0" smtClean="0"/>
              <a:t>Godišnji financijski izvještaj sastavlja se na obrascima </a:t>
            </a:r>
            <a:r>
              <a:rPr lang="hr-HR" sz="2200" b="1" dirty="0" smtClean="0"/>
              <a:t>BIL-NPF</a:t>
            </a:r>
            <a:r>
              <a:rPr lang="hr-HR" sz="2200" dirty="0" smtClean="0"/>
              <a:t> i </a:t>
            </a:r>
            <a:r>
              <a:rPr lang="hr-HR" sz="2200" b="1" dirty="0" smtClean="0"/>
              <a:t>PR-RAS-NPF</a:t>
            </a:r>
            <a:r>
              <a:rPr lang="hr-HR" sz="2200" dirty="0" smtClean="0"/>
              <a:t> i predaje se u roku od 60 dana od isteka poslovne godine</a:t>
            </a:r>
          </a:p>
          <a:p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dirty="0" smtClean="0"/>
              <a:t>Grad Bakar, prosinac 2015.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19728768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457898"/>
          </a:xfrm>
        </p:spPr>
        <p:txBody>
          <a:bodyPr>
            <a:noAutofit/>
          </a:bodyPr>
          <a:lstStyle/>
          <a:p>
            <a:pPr algn="ctr"/>
            <a:r>
              <a:rPr lang="hr-HR" sz="3000" b="1" dirty="0" smtClean="0">
                <a:solidFill>
                  <a:schemeClr val="bg2">
                    <a:lumMod val="50000"/>
                  </a:schemeClr>
                </a:solidFill>
              </a:rPr>
              <a:t>IZVJEŠTAVANJE O POTROŠNJI SREDSTAVA DOZNAČENIH IZ PRORAČUNA </a:t>
            </a:r>
            <a:br>
              <a:rPr lang="hr-HR" sz="3000" b="1" dirty="0" smtClean="0">
                <a:solidFill>
                  <a:schemeClr val="bg2">
                    <a:lumMod val="50000"/>
                  </a:schemeClr>
                </a:solidFill>
              </a:rPr>
            </a:br>
            <a:r>
              <a:rPr lang="hr-HR" sz="3000" b="1" dirty="0" smtClean="0">
                <a:solidFill>
                  <a:schemeClr val="bg2">
                    <a:lumMod val="50000"/>
                  </a:schemeClr>
                </a:solidFill>
              </a:rPr>
              <a:t>OPĆINA, GRADOVA I ŽUPANIJA</a:t>
            </a:r>
            <a:endParaRPr lang="hr-HR" sz="30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>
          <a:xfrm>
            <a:off x="2589212" y="2306595"/>
            <a:ext cx="8915400" cy="3604626"/>
          </a:xfrm>
        </p:spPr>
        <p:txBody>
          <a:bodyPr>
            <a:normAutofit/>
          </a:bodyPr>
          <a:lstStyle/>
          <a:p>
            <a:pPr algn="just"/>
            <a:r>
              <a:rPr lang="hr-HR" sz="2200" dirty="0" smtClean="0"/>
              <a:t>Prema Zakonu o financijskom poslovanju i računovodstvu neprofitnih organizacija, neprofitne organizacije koje ostvaruju sredstva iz javnih izvora, dužne su nadležnom tijelu državne uprave, odnosno jedinici lokalne i područne samouprave dostaviti izvještaj o potrošnji proračunskih sredstava</a:t>
            </a:r>
          </a:p>
          <a:p>
            <a:r>
              <a:rPr lang="hr-HR" sz="2200" dirty="0" smtClean="0"/>
              <a:t>Dostavlja se na obrascu </a:t>
            </a:r>
            <a:r>
              <a:rPr lang="hr-HR" sz="2200" b="1" dirty="0" smtClean="0"/>
              <a:t>PROR-POT</a:t>
            </a:r>
            <a:r>
              <a:rPr lang="hr-HR" sz="2200" dirty="0" smtClean="0"/>
              <a:t> </a:t>
            </a:r>
          </a:p>
          <a:p>
            <a:r>
              <a:rPr lang="hr-HR" sz="2200" dirty="0" smtClean="0"/>
              <a:t>u roku od 60 dana od isteka poslovne godine</a:t>
            </a:r>
          </a:p>
          <a:p>
            <a:r>
              <a:rPr lang="hr-HR" sz="2200" dirty="0" smtClean="0"/>
              <a:t>Obrazac će biti objavljen na web stranici Grada</a:t>
            </a: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smtClean="0"/>
              <a:t>Grad Bakar, prosinac 2015.</a:t>
            </a:r>
            <a:endParaRPr lang="hr-HR"/>
          </a:p>
        </p:txBody>
      </p:sp>
    </p:spTree>
    <p:extLst>
      <p:ext uri="{BB962C8B-B14F-4D97-AF65-F5344CB8AC3E}">
        <p14:creationId xmlns:p14="http://schemas.microsoft.com/office/powerpoint/2010/main" val="11108133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slov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3400" b="1" dirty="0" smtClean="0">
                <a:solidFill>
                  <a:schemeClr val="bg2">
                    <a:lumMod val="50000"/>
                  </a:schemeClr>
                </a:solidFill>
              </a:rPr>
              <a:t>PROPISANE PREKRŠAJNE ODREDBE</a:t>
            </a:r>
            <a:endParaRPr lang="hr-HR" sz="3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Rezervirano mjesto sadržaja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/>
            <a:r>
              <a:rPr lang="hr-HR" sz="2200" dirty="0" smtClean="0"/>
              <a:t>Novčanom kaznom u iznosu od 5.000,00 do 200.000,00 kn kaznit će se za prekršaj neprofitna organizacija koja vodi dvojno knjigovodstvo, a novčanom kaznom u iznosu od 1.000,00 do 50.000,00 kn neprofitna organizacija koja vodi jednostavno knjigovodstvo ako ne dostavi izvještaj o potrošnji proračunskih sredstava nadležnom tijelu državne uprave, odnosno jedinici lokalne i područne samouprave</a:t>
            </a:r>
            <a:endParaRPr lang="hr-HR" sz="2200" dirty="0"/>
          </a:p>
        </p:txBody>
      </p:sp>
      <p:sp>
        <p:nvSpPr>
          <p:cNvPr id="4" name="Rezervirano mjesto podnožj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hr-HR" dirty="0" smtClean="0"/>
              <a:t>Grad Bakar, prosinac 2015.</a:t>
            </a:r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3202263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amen">
  <a:themeElements>
    <a:clrScheme name="Topla plava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4A66AC"/>
      </a:accent1>
      <a:accent2>
        <a:srgbClr val="629DD1"/>
      </a:accent2>
      <a:accent3>
        <a:srgbClr val="297FD5"/>
      </a:accent3>
      <a:accent4>
        <a:srgbClr val="7F8FA9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Pramen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ramen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Tema sustava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Tema sustava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435</TotalTime>
  <Words>1006</Words>
  <Application>Microsoft Office PowerPoint</Application>
  <PresentationFormat>Široki zaslon</PresentationFormat>
  <Paragraphs>109</Paragraphs>
  <Slides>18</Slides>
  <Notes>2</Notes>
  <HiddenSlides>0</HiddenSlides>
  <MMClips>0</MMClips>
  <ScaleCrop>false</ScaleCrop>
  <HeadingPairs>
    <vt:vector size="6" baseType="variant">
      <vt:variant>
        <vt:lpstr>Korišteni fontovi</vt:lpstr>
      </vt:variant>
      <vt:variant>
        <vt:i4>4</vt:i4>
      </vt:variant>
      <vt:variant>
        <vt:lpstr>Tema</vt:lpstr>
      </vt:variant>
      <vt:variant>
        <vt:i4>1</vt:i4>
      </vt:variant>
      <vt:variant>
        <vt:lpstr>Naslovi slajdova</vt:lpstr>
      </vt:variant>
      <vt:variant>
        <vt:i4>18</vt:i4>
      </vt:variant>
    </vt:vector>
  </HeadingPairs>
  <TitlesOfParts>
    <vt:vector size="23" baseType="lpstr">
      <vt:lpstr>Arial</vt:lpstr>
      <vt:lpstr>Calibri</vt:lpstr>
      <vt:lpstr>Century Gothic</vt:lpstr>
      <vt:lpstr>Wingdings 3</vt:lpstr>
      <vt:lpstr>Pramen</vt:lpstr>
      <vt:lpstr>FINANCIRANJE NEPROFITNIH ORGANIZACIJA  IZ JAVNIH SREDSTAVA</vt:lpstr>
      <vt:lpstr>ZAKONSKA REGULATIVA</vt:lpstr>
      <vt:lpstr>REGISTAR NEPROFITNIH ORGANIZACIJA</vt:lpstr>
      <vt:lpstr>JEDNOSTAVNO / DVOJNO KNJIGOVODSTVO</vt:lpstr>
      <vt:lpstr>POSLOVNE KNJIGE JEDNOSTAVNOG KNJIGOVODSTVA</vt:lpstr>
      <vt:lpstr>FINANCIJSKO IZVJEŠTAVANJE U SUSTAVU JEDNOSTAVNOG KNJIGOVODSTVA</vt:lpstr>
      <vt:lpstr>FINANCIJSKO IZVJEŠTAVANJE U SUSTAVU DVOJNOG KNJIGOVODSTVA</vt:lpstr>
      <vt:lpstr>IZVJEŠTAVANJE O POTROŠNJI SREDSTAVA DOZNAČENIH IZ PRORAČUNA  OPĆINA, GRADOVA I ŽUPANIJA</vt:lpstr>
      <vt:lpstr>PROPISANE PREKRŠAJNE ODREDBE</vt:lpstr>
      <vt:lpstr>AKTI TEMELJEM KOJIH SE PROVODE  JAVNI POZIVI ZA SUFINANCIRANJE JAVNIH POTREBA</vt:lpstr>
      <vt:lpstr>JAVNI POZIV ZA PRIJAVU PROGRAMA JAVNIH POTREBA</vt:lpstr>
      <vt:lpstr>PRIMJERI ISPUNJAVANJA OBRAZACA „PRIJAVNICA” I „FINANCIJSKI PLAN”</vt:lpstr>
      <vt:lpstr>IZJAVA O NEPOSTOJANJU  DVOSTRUKOG FINANCIRANJA</vt:lpstr>
      <vt:lpstr>SKLAPANJE UGOVORA O  FINANCIRANJU PROGRAMA</vt:lpstr>
      <vt:lpstr>DOZNAKA SREDSTAVA IZ UGOVORA</vt:lpstr>
      <vt:lpstr>IZVJEŠTAVANJE</vt:lpstr>
      <vt:lpstr>IZVJEŠTAVANJE JAVNOSTI</vt:lpstr>
      <vt:lpstr>INFO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FINANCIRANJE NEPROFITNIH ORGANIZACIJA  IZ JAVNIH SREDSTAVA</dc:title>
  <dc:creator>Branka Šišul</dc:creator>
  <cp:lastModifiedBy>Branka Šišul</cp:lastModifiedBy>
  <cp:revision>37</cp:revision>
  <cp:lastPrinted>2015-12-22T06:54:04Z</cp:lastPrinted>
  <dcterms:created xsi:type="dcterms:W3CDTF">2015-12-18T07:58:28Z</dcterms:created>
  <dcterms:modified xsi:type="dcterms:W3CDTF">2015-12-28T07:56:07Z</dcterms:modified>
</cp:coreProperties>
</file>

<file path=docProps/thumbnail.jpeg>
</file>